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9"/>
  </p:notesMasterIdLst>
  <p:sldIdLst>
    <p:sldId id="256" r:id="rId2"/>
    <p:sldId id="363" r:id="rId3"/>
    <p:sldId id="362" r:id="rId4"/>
    <p:sldId id="364" r:id="rId5"/>
    <p:sldId id="365" r:id="rId6"/>
    <p:sldId id="366" r:id="rId7"/>
    <p:sldId id="367" r:id="rId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3683"/>
    <a:srgbClr val="322B80"/>
    <a:srgbClr val="201B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20534"/>
    <p:restoredTop sz="94612"/>
  </p:normalViewPr>
  <p:slideViewPr>
    <p:cSldViewPr snapToGrid="0" snapToObjects="1">
      <p:cViewPr varScale="1">
        <p:scale>
          <a:sx n="69" d="100"/>
          <a:sy n="69" d="100"/>
        </p:scale>
        <p:origin x="121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spcAft>
                <a:spcPts val="0"/>
              </a:spcAft>
              <a:defRPr/>
            </a:lvl1pPr>
            <a:lvl2pPr marL="457200" marR="0" indent="0" algn="l" rtl="0">
              <a:spcBef>
                <a:spcPts val="0"/>
              </a:spcBef>
              <a:spcAft>
                <a:spcPts val="0"/>
              </a:spcAft>
              <a:defRPr/>
            </a:lvl2pPr>
            <a:lvl3pPr marL="914400" marR="0" indent="0" algn="l" rtl="0">
              <a:spcBef>
                <a:spcPts val="0"/>
              </a:spcBef>
              <a:spcAft>
                <a:spcPts val="0"/>
              </a:spcAft>
              <a:defRPr/>
            </a:lvl3pPr>
            <a:lvl4pPr marL="1371600" marR="0" indent="0" algn="l" rtl="0">
              <a:spcBef>
                <a:spcPts val="0"/>
              </a:spcBef>
              <a:spcAft>
                <a:spcPts val="0"/>
              </a:spcAft>
              <a:defRPr/>
            </a:lvl4pPr>
            <a:lvl5pPr marL="1828800" marR="0" indent="0" algn="l" rtl="0">
              <a:spcBef>
                <a:spcPts val="0"/>
              </a:spcBef>
              <a:spcAft>
                <a:spcPts val="0"/>
              </a:spcAft>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spcAft>
                <a:spcPts val="0"/>
              </a:spcAft>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‹nr.›</a:t>
            </a:fld>
            <a:endParaRPr lang="en-US"/>
          </a:p>
        </p:txBody>
      </p:sp>
    </p:spTree>
    <p:extLst>
      <p:ext uri="{BB962C8B-B14F-4D97-AF65-F5344CB8AC3E}">
        <p14:creationId xmlns:p14="http://schemas.microsoft.com/office/powerpoint/2010/main" val="248937347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2" name="Shape 4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
        <p:nvSpPr>
          <p:cNvPr id="43" name="Shape 4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pPr marL="0" marR="0" lvl="0" indent="0" algn="r" rtl="0">
                <a:spcBef>
                  <a:spcPts val="0"/>
                </a:spcBef>
                <a:spcAft>
                  <a:spcPts val="0"/>
                </a:spcAft>
                <a:buSzPct val="25000"/>
                <a:buNone/>
              </a:pPr>
              <a:t>1</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8726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9" name="Shape 5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r>
              <a:rPr lang="nl-NL" sz="1200" b="0" i="0" u="none" strike="noStrike" cap="none" baseline="0" dirty="0">
                <a:solidFill>
                  <a:schemeClr val="dk1"/>
                </a:solidFill>
                <a:latin typeface="Calibri"/>
                <a:ea typeface="Calibri"/>
                <a:cs typeface="Calibri"/>
                <a:sym typeface="Calibri"/>
              </a:rPr>
              <a:t>Probeer de tafels en stoelen in de klas aan de kant te zetten en hang een A4 op met het woord JA en het woord NEE aan beide zijden van de klasruimte. Verdeel de klas met </a:t>
            </a:r>
            <a:r>
              <a:rPr lang="nl-NL" sz="1200" b="0" i="0" u="none" strike="noStrike" cap="none" baseline="0" dirty="0" err="1">
                <a:solidFill>
                  <a:schemeClr val="dk1"/>
                </a:solidFill>
                <a:latin typeface="Calibri"/>
                <a:ea typeface="Calibri"/>
                <a:cs typeface="Calibri"/>
                <a:sym typeface="Calibri"/>
              </a:rPr>
              <a:t>schilderstape</a:t>
            </a:r>
            <a:r>
              <a:rPr lang="nl-NL" sz="1200" b="0" i="0" u="none" strike="noStrike" cap="none" baseline="0" dirty="0">
                <a:solidFill>
                  <a:schemeClr val="dk1"/>
                </a:solidFill>
                <a:latin typeface="Calibri"/>
                <a:ea typeface="Calibri"/>
                <a:cs typeface="Calibri"/>
                <a:sym typeface="Calibri"/>
              </a:rPr>
              <a:t> in tweeën. Laat de leerlingen bij elke stelling reageren door aan de JA of de NEE kant te gaan staan. Begin met de NEE kant te bevragen en eindig met de JA kant door bijvoorbeeld te vragen: ‘hoe was dat om geholpen te worden?’ ‘Maakte je dat minder onzeker?’</a:t>
            </a:r>
          </a:p>
          <a:p>
            <a:pPr marL="0" marR="0" lvl="0" indent="0" algn="l" rtl="0">
              <a:spcBef>
                <a:spcPts val="0"/>
              </a:spcBef>
              <a:buNone/>
            </a:pPr>
            <a:endParaRPr lang="nl-NL"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r>
              <a:rPr lang="nl-NL" sz="1200" b="0" i="0" u="none" strike="noStrike" cap="none" baseline="0" dirty="0">
                <a:solidFill>
                  <a:schemeClr val="dk1"/>
                </a:solidFill>
                <a:latin typeface="Calibri"/>
                <a:ea typeface="Calibri"/>
                <a:cs typeface="Calibri"/>
                <a:sym typeface="Calibri"/>
              </a:rPr>
              <a:t>Hou voor ogen in de vragen die je de leerlingen stelt dat je doel is om eerst uit hun eigen ervaringen te putten door ze te laten benoemen waarom het fijn is om iemand te hebben waar je op kunt terugvallen. </a:t>
            </a:r>
          </a:p>
          <a:p>
            <a:pPr marL="0" marR="0" lvl="0" indent="0" algn="l" rtl="0">
              <a:spcBef>
                <a:spcPts val="0"/>
              </a:spcBef>
              <a:buNone/>
            </a:pPr>
            <a:r>
              <a:rPr lang="nl-NL" sz="1200" b="0" i="0" u="none" strike="noStrike" cap="none" baseline="0" dirty="0">
                <a:solidFill>
                  <a:schemeClr val="dk1"/>
                </a:solidFill>
                <a:latin typeface="Calibri"/>
                <a:ea typeface="Calibri"/>
                <a:cs typeface="Calibri"/>
                <a:sym typeface="Calibri"/>
              </a:rPr>
              <a:t>Sluit af bij tweede stelling met een leerling uit het JA kamp. En vraag hem/haar waarom hij het prettig zou vinden om iemand in een ander land te hebben die hem wegwijs maakt op die school. Maak daarna het bruggetje naar de volgende </a:t>
            </a:r>
            <a:r>
              <a:rPr lang="nl-NL" sz="1200" b="0" i="0" u="none" strike="noStrike" cap="none" baseline="0" dirty="0" smtClean="0">
                <a:solidFill>
                  <a:schemeClr val="dk1"/>
                </a:solidFill>
                <a:latin typeface="Calibri"/>
                <a:ea typeface="Calibri"/>
                <a:cs typeface="Calibri"/>
                <a:sym typeface="Calibri"/>
              </a:rPr>
              <a:t>slide </a:t>
            </a:r>
            <a:r>
              <a:rPr lang="nl-NL" sz="1200" b="0" i="0" u="none" strike="noStrike" cap="none" baseline="0" dirty="0">
                <a:solidFill>
                  <a:schemeClr val="dk1"/>
                </a:solidFill>
                <a:latin typeface="Calibri"/>
                <a:ea typeface="Calibri"/>
                <a:cs typeface="Calibri"/>
                <a:sym typeface="Calibri"/>
              </a:rPr>
              <a:t>met het filmpje van </a:t>
            </a:r>
            <a:r>
              <a:rPr lang="nl-NL" sz="1200" b="0" i="0" u="none" strike="noStrike" cap="none" baseline="0" dirty="0" err="1">
                <a:solidFill>
                  <a:schemeClr val="dk1"/>
                </a:solidFill>
                <a:latin typeface="Calibri"/>
                <a:ea typeface="Calibri"/>
                <a:cs typeface="Calibri"/>
                <a:sym typeface="Calibri"/>
              </a:rPr>
              <a:t>EenVandaag</a:t>
            </a:r>
            <a:r>
              <a:rPr lang="nl-NL" sz="1200" b="0" i="0" u="none" strike="noStrike" cap="none" baseline="0" dirty="0">
                <a:solidFill>
                  <a:schemeClr val="dk1"/>
                </a:solidFill>
                <a:latin typeface="Calibri"/>
                <a:ea typeface="Calibri"/>
                <a:cs typeface="Calibri"/>
                <a:sym typeface="Calibri"/>
              </a:rPr>
              <a:t> door te zeggen dat op jullie school er gewerkt gaat worden met Buddy’s zoals in het filmpje te zien is. </a:t>
            </a:r>
            <a:endParaRPr sz="1200" b="0" i="0" u="none" strike="noStrike" cap="none" baseline="0" dirty="0">
              <a:solidFill>
                <a:schemeClr val="dk1"/>
              </a:solidFill>
              <a:latin typeface="Calibri"/>
              <a:ea typeface="Calibri"/>
              <a:cs typeface="Calibri"/>
              <a:sym typeface="Calibri"/>
            </a:endParaRPr>
          </a:p>
        </p:txBody>
      </p:sp>
      <p:sp>
        <p:nvSpPr>
          <p:cNvPr id="60" name="Shape 6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pPr marL="0" marR="0" lvl="0" indent="0" algn="r" rtl="0">
                <a:spcBef>
                  <a:spcPts val="0"/>
                </a:spcBef>
                <a:spcAft>
                  <a:spcPts val="0"/>
                </a:spcAft>
                <a:buSzPct val="25000"/>
                <a:buNone/>
              </a:pPr>
              <a:t>2</a:t>
            </a:fld>
            <a:endParaRPr lang="en-US"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65094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kern="1200" dirty="0">
                <a:solidFill>
                  <a:schemeClr val="tx1"/>
                </a:solidFill>
                <a:effectLst/>
                <a:latin typeface="+mn-lt"/>
                <a:ea typeface="+mn-ea"/>
                <a:cs typeface="+mn-cs"/>
              </a:rPr>
              <a:t>https://youtu.be/won89IurxbM</a:t>
            </a:r>
          </a:p>
          <a:p>
            <a:endParaRPr lang="nl-NL" sz="1200" kern="1200" dirty="0">
              <a:solidFill>
                <a:schemeClr val="tx1"/>
              </a:solidFill>
              <a:effectLst/>
              <a:latin typeface="+mn-lt"/>
              <a:ea typeface="+mn-ea"/>
              <a:cs typeface="+mn-cs"/>
            </a:endParaRPr>
          </a:p>
          <a:p>
            <a:r>
              <a:rPr lang="nl-NL" sz="1200" kern="1200" baseline="0" dirty="0">
                <a:solidFill>
                  <a:schemeClr val="tx1"/>
                </a:solidFill>
                <a:effectLst/>
                <a:latin typeface="+mn-lt"/>
                <a:ea typeface="+mn-ea"/>
                <a:cs typeface="+mn-cs"/>
              </a:rPr>
              <a:t>Als je op plaatje klikt, start het filmpje (als je online bent).</a:t>
            </a:r>
            <a:endParaRPr lang="nl-NL" dirty="0"/>
          </a:p>
          <a:p>
            <a:endParaRPr lang="nl-NL" dirty="0"/>
          </a:p>
        </p:txBody>
      </p:sp>
      <p:sp>
        <p:nvSpPr>
          <p:cNvPr id="4" name="Tijdelijke aanduiding voor dianummer 3"/>
          <p:cNvSpPr>
            <a:spLocks noGrp="1"/>
          </p:cNvSpPr>
          <p:nvPr>
            <p:ph type="sldNum" idx="10"/>
          </p:nvPr>
        </p:nvSpPr>
        <p:spPr/>
        <p:txBody>
          <a:bodyPr/>
          <a:lstStyle/>
          <a:p>
            <a:pPr marL="0" lvl="0" indent="0">
              <a:spcBef>
                <a:spcPts val="0"/>
              </a:spcBef>
              <a:buSzPct val="25000"/>
              <a:buNone/>
            </a:pPr>
            <a:fld id="{00000000-1234-1234-1234-123412341234}" type="slidenum">
              <a:rPr lang="en-US" smtClean="0"/>
              <a:pPr marL="0" lvl="0" indent="0">
                <a:spcBef>
                  <a:spcPts val="0"/>
                </a:spcBef>
                <a:buSzPct val="25000"/>
                <a:buNone/>
              </a:pPr>
              <a:t>3</a:t>
            </a:fld>
            <a:endParaRPr lang="en-US"/>
          </a:p>
        </p:txBody>
      </p:sp>
    </p:spTree>
    <p:extLst>
      <p:ext uri="{BB962C8B-B14F-4D97-AF65-F5344CB8AC3E}">
        <p14:creationId xmlns:p14="http://schemas.microsoft.com/office/powerpoint/2010/main" val="2751103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Deze </a:t>
            </a:r>
            <a:r>
              <a:rPr lang="nl-NL" dirty="0" smtClean="0"/>
              <a:t>slide</a:t>
            </a:r>
            <a:r>
              <a:rPr lang="nl-NL" baseline="0" dirty="0" smtClean="0"/>
              <a:t> </a:t>
            </a:r>
            <a:r>
              <a:rPr lang="nl-NL" dirty="0" smtClean="0"/>
              <a:t>kan </a:t>
            </a:r>
            <a:r>
              <a:rPr lang="nl-NL" dirty="0"/>
              <a:t>naar eigen inzicht en schoolcontext veranderd of aangevuld worden. </a:t>
            </a:r>
          </a:p>
        </p:txBody>
      </p:sp>
      <p:sp>
        <p:nvSpPr>
          <p:cNvPr id="4" name="Tijdelijke aanduiding voor dianummer 3"/>
          <p:cNvSpPr>
            <a:spLocks noGrp="1"/>
          </p:cNvSpPr>
          <p:nvPr>
            <p:ph type="sldNum" idx="10"/>
          </p:nvPr>
        </p:nvSpPr>
        <p:spPr/>
        <p:txBody>
          <a:bodyPr/>
          <a:lstStyle/>
          <a:p>
            <a:pPr marL="0" lvl="0" indent="0">
              <a:spcBef>
                <a:spcPts val="0"/>
              </a:spcBef>
              <a:buSzPct val="25000"/>
              <a:buNone/>
            </a:pPr>
            <a:fld id="{00000000-1234-1234-1234-123412341234}" type="slidenum">
              <a:rPr lang="en-US" smtClean="0"/>
              <a:pPr marL="0" lvl="0" indent="0">
                <a:spcBef>
                  <a:spcPts val="0"/>
                </a:spcBef>
                <a:buSzPct val="25000"/>
                <a:buNone/>
              </a:pPr>
              <a:t>5</a:t>
            </a:fld>
            <a:endParaRPr lang="en-US"/>
          </a:p>
        </p:txBody>
      </p:sp>
    </p:spTree>
    <p:extLst>
      <p:ext uri="{BB962C8B-B14F-4D97-AF65-F5344CB8AC3E}">
        <p14:creationId xmlns:p14="http://schemas.microsoft.com/office/powerpoint/2010/main" val="399148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Zet de stoelen en tafels aan de kant en zet de smileys uit op de vloer . Begin met blije smiley, dan een heel stuk ruimte en dan weer neutrale smiley en dan weer heel stuk ruimte en dan de niet-blije smiley. Vraag de leerlingen te gaan staan bij de smiley die correspondeert met hun gevoel. Geef de leerlingen de ruimte om het nog niet te weten of ze zich willen opgeven omdat ze wellicht nog vragen hebben of omdat ze het nog even willen bespreken thuis, etc. </a:t>
            </a:r>
          </a:p>
        </p:txBody>
      </p:sp>
      <p:sp>
        <p:nvSpPr>
          <p:cNvPr id="4" name="Tijdelijke aanduiding voor dianummer 3"/>
          <p:cNvSpPr>
            <a:spLocks noGrp="1"/>
          </p:cNvSpPr>
          <p:nvPr>
            <p:ph type="sldNum" idx="10"/>
          </p:nvPr>
        </p:nvSpPr>
        <p:spPr/>
        <p:txBody>
          <a:bodyPr/>
          <a:lstStyle/>
          <a:p>
            <a:pPr marL="0" lvl="0" indent="0">
              <a:spcBef>
                <a:spcPts val="0"/>
              </a:spcBef>
              <a:buSzPct val="25000"/>
              <a:buNone/>
            </a:pPr>
            <a:fld id="{00000000-1234-1234-1234-123412341234}" type="slidenum">
              <a:rPr lang="en-US" smtClean="0"/>
              <a:pPr marL="0" lvl="0" indent="0">
                <a:spcBef>
                  <a:spcPts val="0"/>
                </a:spcBef>
                <a:buSzPct val="25000"/>
                <a:buNone/>
              </a:pPr>
              <a:t>7</a:t>
            </a:fld>
            <a:endParaRPr lang="en-US"/>
          </a:p>
        </p:txBody>
      </p:sp>
    </p:spTree>
    <p:extLst>
      <p:ext uri="{BB962C8B-B14F-4D97-AF65-F5344CB8AC3E}">
        <p14:creationId xmlns:p14="http://schemas.microsoft.com/office/powerpoint/2010/main" val="7570998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Aangepaste indelin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457200" y="3298825"/>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3" name="Afbeelding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00981" y="5967141"/>
            <a:ext cx="1221798" cy="68537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Leeg">
    <p:spTree>
      <p:nvGrpSpPr>
        <p:cNvPr id="1" name="Shape 13"/>
        <p:cNvGrpSpPr/>
        <p:nvPr/>
      </p:nvGrpSpPr>
      <p:grpSpPr>
        <a:xfrm>
          <a:off x="0" y="0"/>
          <a:ext cx="0" cy="0"/>
          <a:chOff x="0" y="0"/>
          <a:chExt cx="0" cy="0"/>
        </a:xfrm>
      </p:grpSpPr>
      <p:sp>
        <p:nvSpPr>
          <p:cNvPr id="16" name="Shape 16"/>
          <p:cNvSpPr txBox="1">
            <a:spLocks noGrp="1"/>
          </p:cNvSpPr>
          <p:nvPr>
            <p:ph type="body" idx="1"/>
          </p:nvPr>
        </p:nvSpPr>
        <p:spPr>
          <a:xfrm>
            <a:off x="358775" y="452437"/>
            <a:ext cx="8151813" cy="575232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00981" y="5967141"/>
            <a:ext cx="1221798" cy="68537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3298825"/>
            <a:ext cx="8229600" cy="11430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pic>
        <p:nvPicPr>
          <p:cNvPr id="3" name="Afbeelding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00981" y="5967141"/>
            <a:ext cx="1221798" cy="685379"/>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Titel en object">
    <p:spTree>
      <p:nvGrpSpPr>
        <p:cNvPr id="1" name="Shape 17"/>
        <p:cNvGrpSpPr/>
        <p:nvPr/>
      </p:nvGrpSpPr>
      <p:grpSpPr>
        <a:xfrm>
          <a:off x="0" y="0"/>
          <a:ext cx="0" cy="0"/>
          <a:chOff x="0" y="0"/>
          <a:chExt cx="0" cy="0"/>
        </a:xfrm>
      </p:grpSpPr>
      <p:sp>
        <p:nvSpPr>
          <p:cNvPr id="20" name="Shape 2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1"/>
          </p:nvPr>
        </p:nvSpPr>
        <p:spPr>
          <a:xfrm>
            <a:off x="457200" y="1771857"/>
            <a:ext cx="8229600" cy="423066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00981" y="5967141"/>
            <a:ext cx="1221798" cy="685379"/>
          </a:xfrm>
          <a:prstGeom prst="rect">
            <a:avLst/>
          </a:prstGeom>
        </p:spPr>
      </p:pic>
    </p:spTree>
    <p:extLst>
      <p:ext uri="{BB962C8B-B14F-4D97-AF65-F5344CB8AC3E}">
        <p14:creationId xmlns:p14="http://schemas.microsoft.com/office/powerpoint/2010/main" val="841462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
        <p:cNvGrpSpPr/>
        <p:nvPr/>
      </p:nvGrpSpPr>
      <p:grpSpPr>
        <a:xfrm>
          <a:off x="0" y="0"/>
          <a:ext cx="0" cy="0"/>
          <a:chOff x="0" y="0"/>
          <a:chExt cx="0" cy="0"/>
        </a:xfrm>
      </p:grpSpPr>
      <p:sp>
        <p:nvSpPr>
          <p:cNvPr id="4" name="bk object 16"/>
          <p:cNvSpPr/>
          <p:nvPr userDrawn="1"/>
        </p:nvSpPr>
        <p:spPr>
          <a:xfrm>
            <a:off x="-1" y="-8626"/>
            <a:ext cx="9186808" cy="6885174"/>
          </a:xfrm>
          <a:prstGeom prst="rect">
            <a:avLst/>
          </a:prstGeom>
          <a:blipFill>
            <a:blip r:embed="rId6" cstate="print"/>
            <a:stretch>
              <a:fillRect/>
            </a:stretch>
          </a:blipFill>
        </p:spPr>
        <p:txBody>
          <a:bodyPr wrap="square" lIns="0" tIns="0" rIns="0" bIns="0" rtlCol="0"/>
          <a:lstStyle/>
          <a:p>
            <a:endParaRPr sz="1797"/>
          </a:p>
        </p:txBody>
      </p:sp>
      <p:sp>
        <p:nvSpPr>
          <p:cNvPr id="5" name="Rechthoek 4"/>
          <p:cNvSpPr/>
          <p:nvPr userDrawn="1"/>
        </p:nvSpPr>
        <p:spPr>
          <a:xfrm>
            <a:off x="6207769" y="5055081"/>
            <a:ext cx="2617423" cy="15958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97"/>
          </a:p>
        </p:txBody>
      </p:sp>
      <p:pic>
        <p:nvPicPr>
          <p:cNvPr id="6" name="Afbeelding 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503775" y="5078834"/>
            <a:ext cx="2166438" cy="1215284"/>
          </a:xfrm>
          <a:prstGeom prst="rect">
            <a:avLst/>
          </a:prstGeom>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RbwdSLs_DZ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Shape 38"/>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06" y="0"/>
            <a:ext cx="9213325"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bject 2"/>
          <p:cNvSpPr txBox="1">
            <a:spLocks noGrp="1"/>
          </p:cNvSpPr>
          <p:nvPr>
            <p:ph type="title"/>
          </p:nvPr>
        </p:nvSpPr>
        <p:spPr>
          <a:xfrm>
            <a:off x="394781" y="2626157"/>
            <a:ext cx="5294730" cy="2659702"/>
          </a:xfrm>
          <a:prstGeom prst="rect">
            <a:avLst/>
          </a:prstGeom>
        </p:spPr>
        <p:txBody>
          <a:bodyPr vert="horz" wrap="square" lIns="0" tIns="0" rIns="0" bIns="0" rtlCol="0" anchor="ctr" anchorCtr="0">
            <a:spAutoFit/>
          </a:bodyPr>
          <a:lstStyle/>
          <a:p>
            <a:pPr marL="12676" marR="5070" algn="l">
              <a:lnSpc>
                <a:spcPct val="117100"/>
              </a:lnSpc>
            </a:pPr>
            <a:r>
              <a:rPr lang="nl-NL" sz="3693" dirty="0">
                <a:solidFill>
                  <a:schemeClr val="bg1"/>
                </a:solidFill>
                <a:latin typeface="Tahoma" panose="020B0604030504040204" pitchFamily="34" charset="0"/>
                <a:ea typeface="Tahoma" panose="020B0604030504040204" pitchFamily="34" charset="0"/>
                <a:cs typeface="Tahoma" panose="020B0604030504040204" pitchFamily="34" charset="0"/>
              </a:rPr>
              <a:t/>
            </a:r>
            <a:br>
              <a:rPr lang="nl-NL" sz="3693" dirty="0">
                <a:solidFill>
                  <a:schemeClr val="bg1"/>
                </a:solidFill>
                <a:latin typeface="Tahoma" panose="020B0604030504040204" pitchFamily="34" charset="0"/>
                <a:ea typeface="Tahoma" panose="020B0604030504040204" pitchFamily="34" charset="0"/>
                <a:cs typeface="Tahoma" panose="020B0604030504040204" pitchFamily="34" charset="0"/>
              </a:rPr>
            </a:br>
            <a:r>
              <a:rPr lang="nl-NL" sz="3693" b="1" dirty="0" smtClean="0">
                <a:solidFill>
                  <a:schemeClr val="bg1"/>
                </a:solidFill>
                <a:latin typeface="Tahoma" panose="020B0604030504040204" pitchFamily="34" charset="0"/>
                <a:ea typeface="Tahoma" panose="020B0604030504040204" pitchFamily="34" charset="0"/>
                <a:cs typeface="Tahoma" panose="020B0604030504040204" pitchFamily="34" charset="0"/>
              </a:rPr>
              <a:t>Peer Buddy Nieuwkomer </a:t>
            </a:r>
            <a:br>
              <a:rPr lang="nl-NL" sz="3693" b="1" dirty="0" smtClean="0">
                <a:solidFill>
                  <a:schemeClr val="bg1"/>
                </a:solidFill>
                <a:latin typeface="Tahoma" panose="020B0604030504040204" pitchFamily="34" charset="0"/>
                <a:ea typeface="Tahoma" panose="020B0604030504040204" pitchFamily="34" charset="0"/>
                <a:cs typeface="Tahoma" panose="020B0604030504040204" pitchFamily="34" charset="0"/>
              </a:rPr>
            </a:br>
            <a:r>
              <a:rPr lang="nl-NL" sz="3693" b="1" dirty="0" smtClean="0">
                <a:solidFill>
                  <a:schemeClr val="bg1"/>
                </a:solidFill>
                <a:latin typeface="Tahoma" panose="020B0604030504040204" pitchFamily="34" charset="0"/>
                <a:ea typeface="Tahoma" panose="020B0604030504040204" pitchFamily="34" charset="0"/>
                <a:cs typeface="Tahoma" panose="020B0604030504040204" pitchFamily="34" charset="0"/>
              </a:rPr>
              <a:t>Metameer</a:t>
            </a:r>
            <a:endParaRPr sz="3693"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9" name="Afbeelding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3775" y="5078834"/>
            <a:ext cx="2166438" cy="1215284"/>
          </a:xfrm>
          <a:prstGeom prst="rect">
            <a:avLst/>
          </a:prstGeom>
        </p:spPr>
      </p:pic>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sz="4400" b="1" i="0" u="none" strike="noStrike" cap="none" baseline="0" dirty="0" err="1">
                <a:solidFill>
                  <a:srgbClr val="EE3683"/>
                </a:solidFill>
                <a:latin typeface="Tahoma" panose="020B0604030504040204" pitchFamily="34" charset="0"/>
                <a:ea typeface="Tahoma" panose="020B0604030504040204" pitchFamily="34" charset="0"/>
                <a:cs typeface="Tahoma" panose="020B0604030504040204" pitchFamily="34" charset="0"/>
                <a:sym typeface="Fira Sans"/>
              </a:rPr>
              <a:t>Vragen</a:t>
            </a:r>
            <a:endParaRPr lang="en-US" sz="4400" b="1" i="0" u="none" strike="noStrike" cap="none" baseline="0" dirty="0">
              <a:solidFill>
                <a:srgbClr val="EE3683"/>
              </a:solidFill>
              <a:latin typeface="Tahoma" panose="020B0604030504040204" pitchFamily="34" charset="0"/>
              <a:ea typeface="Tahoma" panose="020B0604030504040204" pitchFamily="34" charset="0"/>
              <a:cs typeface="Tahoma" panose="020B0604030504040204" pitchFamily="34" charset="0"/>
              <a:sym typeface="Fira Sans"/>
            </a:endParaRPr>
          </a:p>
        </p:txBody>
      </p:sp>
      <p:sp>
        <p:nvSpPr>
          <p:cNvPr id="56" name="Shape 56"/>
          <p:cNvSpPr txBox="1">
            <a:spLocks noGrp="1"/>
          </p:cNvSpPr>
          <p:nvPr>
            <p:ph type="body" idx="1"/>
          </p:nvPr>
        </p:nvSpPr>
        <p:spPr>
          <a:xfrm>
            <a:off x="457200" y="1771857"/>
            <a:ext cx="8229600" cy="4230662"/>
          </a:xfrm>
          <a:prstGeom prst="rect">
            <a:avLst/>
          </a:prstGeom>
          <a:noFill/>
          <a:ln>
            <a:noFill/>
          </a:ln>
        </p:spPr>
        <p:txBody>
          <a:bodyPr lIns="91425" tIns="45700" rIns="91425" bIns="45700" anchor="t" anchorCtr="0">
            <a:noAutofit/>
          </a:bodyPr>
          <a:lstStyle/>
          <a:p>
            <a:pPr marL="12700" marR="114935">
              <a:lnSpc>
                <a:spcPct val="115399"/>
              </a:lnSpc>
            </a:pPr>
            <a:r>
              <a:rPr lang="nl-NL" sz="2400" dirty="0">
                <a:solidFill>
                  <a:srgbClr val="262262"/>
                </a:solidFill>
                <a:latin typeface="Tondo-Light"/>
                <a:cs typeface="Tondo-Light"/>
              </a:rPr>
              <a:t>Ik ben wel eens geholpen door een andere leerling op school (toen ik net op deze school zat en niet wist hoe het hier werkte, bijvoorbeeld met huiswerk, met andere dingen..)</a:t>
            </a:r>
          </a:p>
          <a:p>
            <a:pPr marL="12700" marR="114935">
              <a:lnSpc>
                <a:spcPct val="115399"/>
              </a:lnSpc>
            </a:pPr>
            <a:endParaRPr lang="nl-NL" sz="2400" dirty="0">
              <a:solidFill>
                <a:srgbClr val="262262"/>
              </a:solidFill>
              <a:latin typeface="Tondo-Light"/>
              <a:cs typeface="Tondo-Light"/>
            </a:endParaRPr>
          </a:p>
          <a:p>
            <a:pPr marL="12700" marR="114935">
              <a:lnSpc>
                <a:spcPct val="115399"/>
              </a:lnSpc>
            </a:pPr>
            <a:r>
              <a:rPr lang="nl-NL" sz="2400" dirty="0">
                <a:solidFill>
                  <a:srgbClr val="262262"/>
                </a:solidFill>
                <a:latin typeface="Tondo-Light"/>
                <a:cs typeface="Tondo-Light"/>
              </a:rPr>
              <a:t>Als ik in een ander land </a:t>
            </a:r>
            <a:r>
              <a:rPr lang="nl-NL" sz="2400" dirty="0" smtClean="0">
                <a:solidFill>
                  <a:srgbClr val="262262"/>
                </a:solidFill>
                <a:latin typeface="Tondo-Light"/>
                <a:cs typeface="Tondo-Light"/>
              </a:rPr>
              <a:t>zo u </a:t>
            </a:r>
            <a:r>
              <a:rPr lang="nl-NL" sz="2400" dirty="0">
                <a:solidFill>
                  <a:srgbClr val="262262"/>
                </a:solidFill>
                <a:latin typeface="Tondo-Light"/>
                <a:cs typeface="Tondo-Light"/>
              </a:rPr>
              <a:t>gaan wonen dan zou ik het fijn vinden als op school een leerling mij helpt en wegwijs maakt.</a:t>
            </a:r>
          </a:p>
          <a:p>
            <a:pPr marL="12700" marR="114935">
              <a:lnSpc>
                <a:spcPct val="115399"/>
              </a:lnSpc>
            </a:pPr>
            <a:endParaRPr lang="nl-NL" sz="2400" dirty="0">
              <a:solidFill>
                <a:srgbClr val="262262"/>
              </a:solidFill>
              <a:latin typeface="Tondo-Light"/>
              <a:cs typeface="Tondo-Light"/>
            </a:endParaRPr>
          </a:p>
          <a:p>
            <a:pPr marL="12700" marR="114935">
              <a:lnSpc>
                <a:spcPct val="115399"/>
              </a:lnSpc>
            </a:pPr>
            <a:endParaRPr lang="nl-NL" sz="2400" dirty="0">
              <a:solidFill>
                <a:srgbClr val="262262"/>
              </a:solidFill>
              <a:latin typeface="Tondo-Light"/>
              <a:cs typeface="Tondo-Light"/>
            </a:endParaRPr>
          </a:p>
          <a:p>
            <a:pPr marL="342900" marR="0" lvl="0" indent="-228600" algn="l" rtl="0">
              <a:spcBef>
                <a:spcPts val="360"/>
              </a:spcBef>
              <a:spcAft>
                <a:spcPts val="0"/>
              </a:spcAft>
              <a:buClr>
                <a:schemeClr val="dk1"/>
              </a:buClr>
              <a:buFont typeface="Arial"/>
              <a:buNone/>
            </a:pPr>
            <a:endParaRPr sz="1600" b="0" i="0" u="none" strike="noStrike" cap="none" baseline="0" dirty="0">
              <a:solidFill>
                <a:srgbClr val="322B80"/>
              </a:solidFill>
              <a:latin typeface="Tahoma" panose="020B0604030504040204" pitchFamily="34" charset="0"/>
              <a:ea typeface="Tahoma" panose="020B0604030504040204" pitchFamily="34" charset="0"/>
              <a:cs typeface="Tahoma" panose="020B0604030504040204" pitchFamily="34" charset="0"/>
              <a:sym typeface="Fira Sans"/>
            </a:endParaRPr>
          </a:p>
        </p:txBody>
      </p:sp>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2093056863"/>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4294967295"/>
          </p:nvPr>
        </p:nvSpPr>
        <p:spPr>
          <a:xfrm>
            <a:off x="358775" y="452438"/>
            <a:ext cx="8151813" cy="5752323"/>
          </a:xfrm>
          <a:prstGeom prst="rect">
            <a:avLst/>
          </a:prstGeom>
        </p:spPr>
        <p:txBody>
          <a:bodyPr/>
          <a:lstStyle/>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endParaRPr lang="nl-NL" dirty="0">
              <a:hlinkClick r:id="rId3"/>
            </a:endParaRPr>
          </a:p>
          <a:p>
            <a:endParaRPr lang="nl-NL" dirty="0" smtClean="0">
              <a:hlinkClick r:id="rId3"/>
            </a:endParaRPr>
          </a:p>
          <a:p>
            <a:r>
              <a:rPr lang="nl-NL" dirty="0" smtClean="0">
                <a:hlinkClick r:id="rId3"/>
              </a:rPr>
              <a:t>PBN</a:t>
            </a:r>
            <a:endParaRPr lang="nl-NL" dirty="0"/>
          </a:p>
        </p:txBody>
      </p:sp>
      <p:pic>
        <p:nvPicPr>
          <p:cNvPr id="3" name="Afbeelding 2">
            <a:hlinkClick r:id="rId3"/>
          </p:cNvPr>
          <p:cNvPicPr>
            <a:picLocks noChangeAspect="1"/>
          </p:cNvPicPr>
          <p:nvPr/>
        </p:nvPicPr>
        <p:blipFill>
          <a:blip r:embed="rId4"/>
          <a:stretch>
            <a:fillRect/>
          </a:stretch>
        </p:blipFill>
        <p:spPr>
          <a:xfrm>
            <a:off x="1076324" y="280987"/>
            <a:ext cx="6716713" cy="5037535"/>
          </a:xfrm>
          <a:prstGeom prst="rect">
            <a:avLst/>
          </a:prstGeom>
        </p:spPr>
      </p:pic>
    </p:spTree>
    <p:extLst>
      <p:ext uri="{BB962C8B-B14F-4D97-AF65-F5344CB8AC3E}">
        <p14:creationId xmlns:p14="http://schemas.microsoft.com/office/powerpoint/2010/main" val="2910853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b="1" dirty="0">
                <a:solidFill>
                  <a:srgbClr val="EE3683"/>
                </a:solidFill>
                <a:latin typeface="Tahoma" panose="020B0604030504040204" pitchFamily="34" charset="0"/>
                <a:ea typeface="Tahoma" panose="020B0604030504040204" pitchFamily="34" charset="0"/>
                <a:cs typeface="Tahoma" panose="020B0604030504040204" pitchFamily="34" charset="0"/>
              </a:rPr>
              <a:t>Wat moet je kunnen als Peer Buddy voor een Nieuwkomer? </a:t>
            </a:r>
          </a:p>
        </p:txBody>
      </p:sp>
      <p:sp>
        <p:nvSpPr>
          <p:cNvPr id="3" name="Tijdelijke aanduiding voor tekst 2"/>
          <p:cNvSpPr>
            <a:spLocks noGrp="1"/>
          </p:cNvSpPr>
          <p:nvPr>
            <p:ph type="body" idx="1"/>
          </p:nvPr>
        </p:nvSpPr>
        <p:spPr>
          <a:xfrm>
            <a:off x="457200" y="990930"/>
            <a:ext cx="8229600" cy="5011589"/>
          </a:xfrm>
        </p:spPr>
        <p:txBody>
          <a:bodyPr/>
          <a:lstStyle/>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hebt interesse in leerlingen uit andere landen en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culturen.</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bent sociaal. Je kunt een gesprek voeren, vragen stellen, iemand wat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uitleggen.</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durft op iemand af te stappen, en contact te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maken.</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kunt verbaal en non-verbaal (met gebaren en mimiek)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communiceren.</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staat er gemiddeld gezien goed voor met je eigen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vakken.</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Het is een voordeel als je het Engels een beetje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spreekt.</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kunt goed samenwerken; bijvoorbeeld met de andere Peer Buddy’s.</a:t>
            </a: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1401341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b="1" dirty="0">
                <a:solidFill>
                  <a:srgbClr val="EE3683"/>
                </a:solidFill>
                <a:latin typeface="Tahoma" panose="020B0604030504040204" pitchFamily="34" charset="0"/>
                <a:ea typeface="Tahoma" panose="020B0604030504040204" pitchFamily="34" charset="0"/>
                <a:cs typeface="Tahoma" panose="020B0604030504040204" pitchFamily="34" charset="0"/>
              </a:rPr>
              <a:t>Wat ga je doen als Peer Buddy Nieuwkomer? </a:t>
            </a:r>
          </a:p>
        </p:txBody>
      </p:sp>
      <p:sp>
        <p:nvSpPr>
          <p:cNvPr id="3" name="Tijdelijke aanduiding voor tekst 2"/>
          <p:cNvSpPr>
            <a:spLocks noGrp="1"/>
          </p:cNvSpPr>
          <p:nvPr>
            <p:ph type="body" idx="1"/>
          </p:nvPr>
        </p:nvSpPr>
        <p:spPr>
          <a:xfrm>
            <a:off x="457200" y="990930"/>
            <a:ext cx="8229600" cy="5011589"/>
          </a:xfrm>
        </p:spPr>
        <p:txBody>
          <a:bodyPr/>
          <a:lstStyle/>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biedt een luisterend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oor.</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helpt en geeft informatie en advies over praktische vragen over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school.</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helpt bij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studieproblemen.</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helpt bij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informatiedagen.</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onderneemt activiteiten met je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buddy </a:t>
            </a: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(fietsen, zwemmen, naar bioscoop, bibliotheek, etc</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spreekt minimaal 1x per week af met je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buddy.</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p:txBody>
      </p:sp>
      <p:pic>
        <p:nvPicPr>
          <p:cNvPr id="7"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3177600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b="1" dirty="0">
                <a:solidFill>
                  <a:srgbClr val="EE3683"/>
                </a:solidFill>
                <a:latin typeface="Tahoma" panose="020B0604030504040204" pitchFamily="34" charset="0"/>
                <a:ea typeface="Tahoma" panose="020B0604030504040204" pitchFamily="34" charset="0"/>
                <a:cs typeface="Tahoma" panose="020B0604030504040204" pitchFamily="34" charset="0"/>
              </a:rPr>
              <a:t>Wat krijg jij ervoor terug? </a:t>
            </a:r>
          </a:p>
        </p:txBody>
      </p:sp>
      <p:sp>
        <p:nvSpPr>
          <p:cNvPr id="3" name="Tijdelijke aanduiding voor tekst 2"/>
          <p:cNvSpPr>
            <a:spLocks noGrp="1"/>
          </p:cNvSpPr>
          <p:nvPr>
            <p:ph type="body" idx="1"/>
          </p:nvPr>
        </p:nvSpPr>
        <p:spPr>
          <a:xfrm>
            <a:off x="457200" y="990930"/>
            <a:ext cx="8229600" cy="5011589"/>
          </a:xfrm>
        </p:spPr>
        <p:txBody>
          <a:bodyPr/>
          <a:lstStyle/>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In de eerste plaats veel voldoening (een ander helpen maakt gelukkig</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ontwikkelt een heleboel vaardigheden (zoals</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:…samenwerken</a:t>
            </a: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 goed communiceren, doorgaan bij tegenslag, een ander weten te begeleiden/motiveren, enz</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Je volgt een hele leuke training van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2 dagen (1 hele dag en 2 ochtenden).</a:t>
            </a:r>
          </a:p>
          <a:p>
            <a:pPr marL="342900" lvl="0" indent="-342900">
              <a:buFont typeface="Arial" panose="020B0604020202020204" pitchFamily="34" charset="0"/>
              <a:buChar char="•"/>
            </a:pP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Een </a:t>
            </a: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waardevol certificaat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voor op je cv. Kan helpen bij vervolgopleidingen. </a:t>
            </a:r>
          </a:p>
          <a:p>
            <a:pPr marL="342900" lvl="0" indent="-342900">
              <a:buFont typeface="Arial" panose="020B0604020202020204" pitchFamily="34" charset="0"/>
              <a:buChar char="•"/>
            </a:pP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Je </a:t>
            </a: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krijgt soms vrij van lessen omdat je dingen gaat ondernemen met je leerling of omdat je andere taken hebt te </a:t>
            </a:r>
            <a:r>
              <a:rPr lang="nl-NL" sz="2400" dirty="0" smtClean="0">
                <a:solidFill>
                  <a:srgbClr val="002060"/>
                </a:solidFill>
                <a:latin typeface="Tahoma" panose="020B0604030504040204" pitchFamily="34" charset="0"/>
                <a:ea typeface="Tahoma" panose="020B0604030504040204" pitchFamily="34" charset="0"/>
                <a:cs typeface="Tahoma" panose="020B0604030504040204" pitchFamily="34" charset="0"/>
              </a:rPr>
              <a:t>doen.</a:t>
            </a:r>
            <a:endPar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1000489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b="1" dirty="0">
                <a:solidFill>
                  <a:srgbClr val="EE3683"/>
                </a:solidFill>
                <a:latin typeface="Tahoma" panose="020B0604030504040204" pitchFamily="34" charset="0"/>
                <a:ea typeface="Tahoma" panose="020B0604030504040204" pitchFamily="34" charset="0"/>
                <a:cs typeface="Tahoma" panose="020B0604030504040204" pitchFamily="34" charset="0"/>
              </a:rPr>
              <a:t>Laatste vraag</a:t>
            </a:r>
          </a:p>
        </p:txBody>
      </p:sp>
      <p:sp>
        <p:nvSpPr>
          <p:cNvPr id="3" name="Tijdelijke aanduiding voor tekst 2"/>
          <p:cNvSpPr>
            <a:spLocks noGrp="1"/>
          </p:cNvSpPr>
          <p:nvPr>
            <p:ph type="body" idx="1"/>
          </p:nvPr>
        </p:nvSpPr>
        <p:spPr>
          <a:xfrm>
            <a:off x="457200" y="990930"/>
            <a:ext cx="8229600" cy="5011589"/>
          </a:xfrm>
        </p:spPr>
        <p:txBody>
          <a:bodyPr/>
          <a:lstStyle/>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endParaRPr lang="nl-NL" dirty="0">
              <a:solidFill>
                <a:srgbClr val="322B80"/>
              </a:solidFill>
              <a:latin typeface="Tahoma" panose="020B0604030504040204" pitchFamily="34" charset="0"/>
              <a:ea typeface="Tahoma" panose="020B0604030504040204" pitchFamily="34" charset="0"/>
              <a:cs typeface="Tahoma" panose="020B0604030504040204" pitchFamily="34" charset="0"/>
            </a:endParaRPr>
          </a:p>
          <a:p>
            <a:pPr marL="342900" lvl="0" indent="-342900">
              <a:buFont typeface="Arial" panose="020B0604020202020204" pitchFamily="34" charset="0"/>
              <a:buChar char="•"/>
            </a:pPr>
            <a:r>
              <a:rPr lang="nl-NL" sz="2400" dirty="0">
                <a:solidFill>
                  <a:srgbClr val="002060"/>
                </a:solidFill>
                <a:latin typeface="Tahoma" panose="020B0604030504040204" pitchFamily="34" charset="0"/>
                <a:ea typeface="Tahoma" panose="020B0604030504040204" pitchFamily="34" charset="0"/>
                <a:cs typeface="Tahoma" panose="020B0604030504040204" pitchFamily="34" charset="0"/>
              </a:rPr>
              <a:t>Het lijkt mij leuk om een buddy te zijn voor een nieuwkomer</a:t>
            </a:r>
          </a:p>
        </p:txBody>
      </p:sp>
      <p:pic>
        <p:nvPicPr>
          <p:cNvPr id="7"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0981" y="5962280"/>
            <a:ext cx="1221798" cy="684070"/>
          </a:xfrm>
          <a:prstGeom prst="rect">
            <a:avLst/>
          </a:prstGeom>
        </p:spPr>
      </p:pic>
    </p:spTree>
    <p:extLst>
      <p:ext uri="{BB962C8B-B14F-4D97-AF65-F5344CB8AC3E}">
        <p14:creationId xmlns:p14="http://schemas.microsoft.com/office/powerpoint/2010/main" val="2311128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 docent training Peer Buddy">
  <a:themeElements>
    <a:clrScheme name="Custom 1">
      <a:dk1>
        <a:srgbClr val="201B50"/>
      </a:dk1>
      <a:lt1>
        <a:srgbClr val="FFFFFF"/>
      </a:lt1>
      <a:dk2>
        <a:srgbClr val="1F497D"/>
      </a:dk2>
      <a:lt2>
        <a:srgbClr val="EEECE1"/>
      </a:lt2>
      <a:accent1>
        <a:srgbClr val="F42535"/>
      </a:accent1>
      <a:accent2>
        <a:srgbClr val="201B50"/>
      </a:accent2>
      <a:accent3>
        <a:srgbClr val="FFFFFF"/>
      </a:accent3>
      <a:accent4>
        <a:srgbClr val="FFCE00"/>
      </a:accent4>
      <a:accent5>
        <a:srgbClr val="FFFFFF"/>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2730</TotalTime>
  <Words>680</Words>
  <Application>Microsoft Office PowerPoint</Application>
  <PresentationFormat>Diavoorstelling (4:3)</PresentationFormat>
  <Paragraphs>78</Paragraphs>
  <Slides>7</Slides>
  <Notes>5</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7</vt:i4>
      </vt:variant>
    </vt:vector>
  </HeadingPairs>
  <TitlesOfParts>
    <vt:vector size="13" baseType="lpstr">
      <vt:lpstr>Arial</vt:lpstr>
      <vt:lpstr>Calibri</vt:lpstr>
      <vt:lpstr>Fira Sans</vt:lpstr>
      <vt:lpstr>Tahoma</vt:lpstr>
      <vt:lpstr>Tondo-Light</vt:lpstr>
      <vt:lpstr>ppt docent training Peer Buddy</vt:lpstr>
      <vt:lpstr> Peer Buddy Nieuwkomer  Metameer</vt:lpstr>
      <vt:lpstr>Vragen</vt:lpstr>
      <vt:lpstr>PowerPoint-presentatie</vt:lpstr>
      <vt:lpstr>Wat moet je kunnen als Peer Buddy voor een Nieuwkomer? </vt:lpstr>
      <vt:lpstr>Wat ga je doen als Peer Buddy Nieuwkomer? </vt:lpstr>
      <vt:lpstr>Wat krijg jij ervoor terug? </vt:lpstr>
      <vt:lpstr>Laatste vraag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Leerling training   Peer Leader Rol  dag 1</dc:title>
  <dc:creator>Joost</dc:creator>
  <cp:lastModifiedBy>J. van Haare</cp:lastModifiedBy>
  <cp:revision>129</cp:revision>
  <dcterms:modified xsi:type="dcterms:W3CDTF">2017-10-02T08:37:13Z</dcterms:modified>
</cp:coreProperties>
</file>